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60" r:id="rId2"/>
  </p:sldMasterIdLst>
  <p:sldIdLst>
    <p:sldId id="256" r:id="rId3"/>
    <p:sldId id="266" r:id="rId4"/>
    <p:sldId id="259" r:id="rId5"/>
    <p:sldId id="267" r:id="rId6"/>
    <p:sldId id="257" r:id="rId7"/>
    <p:sldId id="258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Царазонова Мадина" initials="ЦМ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E"/>
    <a:srgbClr val="1B3979"/>
    <a:srgbClr val="1B3BA3"/>
    <a:srgbClr val="1B3BB9"/>
    <a:srgbClr val="1B3BC9"/>
    <a:srgbClr val="000000"/>
    <a:srgbClr val="1B3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679"/>
  </p:normalViewPr>
  <p:slideViewPr>
    <p:cSldViewPr snapToGrid="0">
      <p:cViewPr varScale="1">
        <p:scale>
          <a:sx n="82" d="100"/>
          <a:sy n="82" d="100"/>
        </p:scale>
        <p:origin x="96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DEC0-B6E7-654F-94D2-90E86EB0D9EE}" type="datetimeFigureOut">
              <a:rPr lang="ru-RU" smtClean="0"/>
              <a:t>24.11.2025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06A0F-FF5F-764B-84C6-704D9933EC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37110" y="2373054"/>
            <a:ext cx="6854890" cy="1258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339E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преемственности подходов к многоязычному образованию на уровнях дошкольного и начального общего образования</a:t>
            </a:r>
            <a:endParaRPr lang="ru-RU" sz="2400" b="1" dirty="0">
              <a:solidFill>
                <a:srgbClr val="00339E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7110" y="4134762"/>
            <a:ext cx="64474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Северная Осетия - Алания 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ГБОУШИ «АЛАНСКАЯ ГИМНАЗИЯ»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Царазонова Мадина Викторовна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5526"/>
            <a:ext cx="12192000" cy="70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50460" y="1279525"/>
            <a:ext cx="18491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ПМПО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7" name="Стрелка: вправо 16"/>
          <p:cNvSpPr/>
          <p:nvPr/>
        </p:nvSpPr>
        <p:spPr>
          <a:xfrm rot="9060000" flipV="1">
            <a:off x="4081145" y="2222500"/>
            <a:ext cx="1536065" cy="255905"/>
          </a:xfrm>
          <a:prstGeom prst="rightArrow">
            <a:avLst>
              <a:gd name="adj1" fmla="val 50000"/>
              <a:gd name="adj2" fmla="val 1074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399665" y="4143375"/>
            <a:ext cx="29660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Россия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(русский)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99580" y="2832735"/>
            <a:ext cx="26104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</a:t>
            </a:r>
          </a:p>
        </p:txBody>
      </p:sp>
      <p:sp>
        <p:nvSpPr>
          <p:cNvPr id="6" name="Стрелка: вправо 16"/>
          <p:cNvSpPr/>
          <p:nvPr/>
        </p:nvSpPr>
        <p:spPr>
          <a:xfrm rot="5400000" flipV="1">
            <a:off x="3705225" y="3550920"/>
            <a:ext cx="617220" cy="203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16"/>
          <p:cNvSpPr/>
          <p:nvPr/>
        </p:nvSpPr>
        <p:spPr>
          <a:xfrm rot="1800000" flipV="1">
            <a:off x="6018530" y="2239010"/>
            <a:ext cx="1551305" cy="2209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38"/>
          <p:cNvSpPr txBox="1"/>
          <p:nvPr/>
        </p:nvSpPr>
        <p:spPr>
          <a:xfrm>
            <a:off x="3194050" y="2834640"/>
            <a:ext cx="17564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</a:t>
            </a:r>
          </a:p>
        </p:txBody>
      </p:sp>
      <p:sp>
        <p:nvSpPr>
          <p:cNvPr id="4" name="Стрелка: вправо 16"/>
          <p:cNvSpPr/>
          <p:nvPr/>
        </p:nvSpPr>
        <p:spPr>
          <a:xfrm rot="5400000" flipV="1">
            <a:off x="6947535" y="3917315"/>
            <a:ext cx="1381125" cy="234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076575" y="4046220"/>
            <a:ext cx="1612900" cy="1718945"/>
          </a:xfrm>
          <a:prstGeom prst="rect">
            <a:avLst/>
          </a:prstGeom>
          <a:noFill/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4359910" y="5307965"/>
            <a:ext cx="2769870" cy="7118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969760" y="4872990"/>
            <a:ext cx="1442720" cy="99758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4091193" y="5227733"/>
            <a:ext cx="34321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Мир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(английский)</a:t>
            </a:r>
          </a:p>
        </p:txBody>
      </p:sp>
      <p:sp>
        <p:nvSpPr>
          <p:cNvPr id="9" name="TextBox 28"/>
          <p:cNvSpPr txBox="1"/>
          <p:nvPr/>
        </p:nvSpPr>
        <p:spPr>
          <a:xfrm>
            <a:off x="6046770" y="4872990"/>
            <a:ext cx="32666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(осетинский)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1257" y="2800162"/>
            <a:ext cx="11765901" cy="2317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78815">
              <a:lnSpc>
                <a:spcPct val="115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и 2 классы: перевод на родной язык  100% </a:t>
            </a:r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кроме русского языка и литературного чтения)</a:t>
            </a:r>
            <a:endParaRPr lang="ru-RU" sz="14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800"/>
              </a:spcAft>
            </a:pP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3 класс: перевод на родной язык 70%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>
              <a:lnSpc>
                <a:spcPct val="115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класс: перевод на родной язык  50%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339E"/>
              </a:solidFill>
              <a:latin typeface="Onest Regular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9581" y="1381153"/>
            <a:ext cx="5563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ПМПО вариант1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87847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08923"/>
            <a:ext cx="1098796" cy="109879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1257" y="2800162"/>
            <a:ext cx="11765901" cy="2317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78815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1  класс: изучение  родного языка как предмета</a:t>
            </a:r>
          </a:p>
          <a:p>
            <a:pPr marL="678815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 и 3 класс: перевод на родной язык 30 – 40 %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4 класс: перевод на родной язык  50%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339E"/>
              </a:solidFill>
              <a:effectLst/>
              <a:uLnTx/>
              <a:uFillTx/>
              <a:latin typeface="Onest Regular" pitchFamily="2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09581" y="1381153"/>
            <a:ext cx="5563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rgbClr val="00339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ПМПО вариант</a:t>
            </a:r>
            <a:r>
              <a:rPr lang="ru-RU" sz="3600" b="1" dirty="0">
                <a:solidFill>
                  <a:srgbClr val="0033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339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287847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208923"/>
            <a:ext cx="1098796" cy="109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737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653" y="0"/>
            <a:ext cx="12285306" cy="69513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3306" y="1511455"/>
            <a:ext cx="8905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2025-2026 учебном году в РСО-Алания ПМПО реализуется: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36065" y="4418330"/>
            <a:ext cx="2054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Onest Regular" pitchFamily="2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118 ДОУ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511456"/>
            <a:ext cx="876411" cy="8832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432532"/>
            <a:ext cx="1098796" cy="1098796"/>
          </a:xfrm>
          <a:prstGeom prst="rect">
            <a:avLst/>
          </a:prstGeom>
        </p:spPr>
      </p:pic>
      <p:sp>
        <p:nvSpPr>
          <p:cNvPr id="2" name="Стрелка: изогнутая вправо 1"/>
          <p:cNvSpPr/>
          <p:nvPr/>
        </p:nvSpPr>
        <p:spPr>
          <a:xfrm>
            <a:off x="913869" y="3591012"/>
            <a:ext cx="731520" cy="1200329"/>
          </a:xfrm>
          <a:prstGeom prst="curvedRightArrow">
            <a:avLst>
              <a:gd name="adj1" fmla="val 25000"/>
              <a:gd name="adj2" fmla="val 4848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трелка: изогнутая вправо 5"/>
          <p:cNvSpPr/>
          <p:nvPr/>
        </p:nvSpPr>
        <p:spPr>
          <a:xfrm>
            <a:off x="4180521" y="3594334"/>
            <a:ext cx="731520" cy="121615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трелка: изогнутая вправо 8"/>
          <p:cNvSpPr/>
          <p:nvPr/>
        </p:nvSpPr>
        <p:spPr>
          <a:xfrm>
            <a:off x="7427574" y="3594334"/>
            <a:ext cx="731520" cy="1216152"/>
          </a:xfrm>
          <a:prstGeom prst="curvedRightArrow">
            <a:avLst>
              <a:gd name="adj1" fmla="val 25000"/>
              <a:gd name="adj2" fmla="val 66714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29601" y="4268121"/>
            <a:ext cx="3962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ГБОУШИ «Аланская гимназия» реализует ПМПО на ступени  Начального Общего Образования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12041" y="4308325"/>
            <a:ext cx="25155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8 школах открыты 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полилингвальные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классы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8096"/>
            <a:ext cx="12192000" cy="70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2885" y="1101101"/>
            <a:ext cx="470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ЭФФЕКТЫ ПМПО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3" name="Стрелка: штриховая вправо 12"/>
          <p:cNvSpPr/>
          <p:nvPr/>
        </p:nvSpPr>
        <p:spPr>
          <a:xfrm>
            <a:off x="790856" y="2177350"/>
            <a:ext cx="429208" cy="22393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штриховая вправо 13"/>
          <p:cNvSpPr/>
          <p:nvPr/>
        </p:nvSpPr>
        <p:spPr>
          <a:xfrm>
            <a:off x="822717" y="3365386"/>
            <a:ext cx="437712" cy="22393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право 16"/>
          <p:cNvSpPr/>
          <p:nvPr/>
        </p:nvSpPr>
        <p:spPr>
          <a:xfrm flipV="1">
            <a:off x="748868" y="2739885"/>
            <a:ext cx="471196" cy="2239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260429" y="2067374"/>
            <a:ext cx="8244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правовых гарантий по выбору родителями языка обучения;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60429" y="2600538"/>
            <a:ext cx="8239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непрерывности процесса реализации модели;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297171" y="3200060"/>
            <a:ext cx="8244422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адаптации детей по комфортности процесса обучения: выбор варианта модели по уровню владения языком по концепции ПМПО     </a:t>
            </a:r>
          </a:p>
        </p:txBody>
      </p:sp>
      <p:sp>
        <p:nvSpPr>
          <p:cNvPr id="32" name="Стрелка: штриховая вправо 31"/>
          <p:cNvSpPr/>
          <p:nvPr/>
        </p:nvSpPr>
        <p:spPr>
          <a:xfrm>
            <a:off x="769862" y="4581773"/>
            <a:ext cx="429208" cy="22393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штриховая вправо 32"/>
          <p:cNvSpPr/>
          <p:nvPr/>
        </p:nvSpPr>
        <p:spPr>
          <a:xfrm>
            <a:off x="946269" y="5993024"/>
            <a:ext cx="429208" cy="22393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260429" y="4458072"/>
            <a:ext cx="82444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требований ФГОС: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- по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поликультурности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- по формированию гражданской идентичности: адаптация           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государственных требований к региональным условиям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571766" y="5904937"/>
            <a:ext cx="82444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Гарантия качества изучения родного языка, его сохранения и развития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88715"/>
            <a:ext cx="12192000" cy="70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2960" y="392430"/>
            <a:ext cx="83407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ПРЕЕМСТВЕННОСТИ ПО УРОВНЯМ ОБРАЗОВАНИЯ </a:t>
            </a:r>
          </a:p>
          <a:p>
            <a:endParaRPr lang="ru-RU" sz="3600" b="1" dirty="0">
              <a:solidFill>
                <a:srgbClr val="00339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solidFill>
                  <a:srgbClr val="0033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Дошкольное образование</a:t>
            </a:r>
          </a:p>
          <a:p>
            <a:endParaRPr lang="ru-RU" sz="3600" b="1" dirty="0">
              <a:solidFill>
                <a:srgbClr val="00339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4" name="Стрелка: штриховая вправо 13"/>
          <p:cNvSpPr/>
          <p:nvPr/>
        </p:nvSpPr>
        <p:spPr>
          <a:xfrm rot="8340000">
            <a:off x="4441162" y="4476084"/>
            <a:ext cx="599602" cy="2787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: вправо 16"/>
          <p:cNvSpPr/>
          <p:nvPr/>
        </p:nvSpPr>
        <p:spPr>
          <a:xfrm rot="7560000" flipV="1">
            <a:off x="2045774" y="3050900"/>
            <a:ext cx="785713" cy="225680"/>
          </a:xfrm>
          <a:prstGeom prst="rightArrow">
            <a:avLst>
              <a:gd name="adj1" fmla="val 72645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357475" y="3574978"/>
            <a:ext cx="29660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образование 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ДОУ: ПМПО-программа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45806" y="3558467"/>
            <a:ext cx="34321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образование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формы </a:t>
            </a:r>
          </a:p>
        </p:txBody>
      </p:sp>
      <p:sp>
        <p:nvSpPr>
          <p:cNvPr id="32" name="Стрелка: штриховая вправо 31"/>
          <p:cNvSpPr/>
          <p:nvPr/>
        </p:nvSpPr>
        <p:spPr>
          <a:xfrm rot="5400000">
            <a:off x="8988891" y="4264457"/>
            <a:ext cx="635635" cy="23368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: штриховая вправо 32"/>
          <p:cNvSpPr/>
          <p:nvPr/>
        </p:nvSpPr>
        <p:spPr>
          <a:xfrm rot="5400000">
            <a:off x="1210355" y="4685262"/>
            <a:ext cx="635000" cy="22415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4314337" y="5395971"/>
            <a:ext cx="26104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        по выбору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028503" y="5335990"/>
            <a:ext cx="10598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НИРУ</a:t>
            </a:r>
          </a:p>
        </p:txBody>
      </p:sp>
      <p:sp>
        <p:nvSpPr>
          <p:cNvPr id="6" name="Стрелка: вправо 16"/>
          <p:cNvSpPr/>
          <p:nvPr/>
        </p:nvSpPr>
        <p:spPr>
          <a:xfrm rot="5400000" flipV="1">
            <a:off x="5061538" y="2991937"/>
            <a:ext cx="768305" cy="2680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16"/>
          <p:cNvSpPr/>
          <p:nvPr/>
        </p:nvSpPr>
        <p:spPr>
          <a:xfrm rot="2820000" flipV="1">
            <a:off x="7518620" y="2950419"/>
            <a:ext cx="858846" cy="192775"/>
          </a:xfrm>
          <a:prstGeom prst="rightArrow">
            <a:avLst>
              <a:gd name="adj1" fmla="val 74614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28"/>
          <p:cNvSpPr txBox="1"/>
          <p:nvPr/>
        </p:nvSpPr>
        <p:spPr>
          <a:xfrm>
            <a:off x="7722143" y="3426604"/>
            <a:ext cx="343217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</a:p>
        </p:txBody>
      </p:sp>
      <p:sp>
        <p:nvSpPr>
          <p:cNvPr id="10" name="Стрелка: штриховая вправо 13"/>
          <p:cNvSpPr/>
          <p:nvPr/>
        </p:nvSpPr>
        <p:spPr>
          <a:xfrm rot="2640000">
            <a:off x="5925243" y="4456211"/>
            <a:ext cx="662942" cy="24344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38"/>
          <p:cNvSpPr txBox="1"/>
          <p:nvPr/>
        </p:nvSpPr>
        <p:spPr>
          <a:xfrm>
            <a:off x="320991" y="5382277"/>
            <a:ext cx="28619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НО: учебные предметы</a:t>
            </a:r>
          </a:p>
        </p:txBody>
      </p:sp>
      <p:sp>
        <p:nvSpPr>
          <p:cNvPr id="12" name="Стрелка: штриховая вправо 32"/>
          <p:cNvSpPr/>
          <p:nvPr/>
        </p:nvSpPr>
        <p:spPr>
          <a:xfrm rot="16200000">
            <a:off x="1708787" y="4685261"/>
            <a:ext cx="635000" cy="22415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236" y="-185300"/>
            <a:ext cx="12192000" cy="70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2960" y="916940"/>
            <a:ext cx="8340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9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и РИСКИ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7843" y="1121163"/>
            <a:ext cx="876411" cy="8832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152" y="1042239"/>
            <a:ext cx="1098796" cy="1098796"/>
          </a:xfrm>
          <a:prstGeom prst="rect">
            <a:avLst/>
          </a:prstGeom>
        </p:spPr>
      </p:pic>
      <p:sp>
        <p:nvSpPr>
          <p:cNvPr id="17" name="Стрелка: вправо 16"/>
          <p:cNvSpPr/>
          <p:nvPr/>
        </p:nvSpPr>
        <p:spPr>
          <a:xfrm rot="9060000" flipV="1">
            <a:off x="3668395" y="3945890"/>
            <a:ext cx="1536065" cy="255905"/>
          </a:xfrm>
          <a:prstGeom prst="rightArrow">
            <a:avLst>
              <a:gd name="adj1" fmla="val 50000"/>
              <a:gd name="adj2" fmla="val 1074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908175" y="4718685"/>
            <a:ext cx="29660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064317" y="5234305"/>
            <a:ext cx="34321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квалификации, переподготовка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персонификация 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790440" y="3136900"/>
            <a:ext cx="26104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кадров</a:t>
            </a:r>
          </a:p>
        </p:txBody>
      </p:sp>
      <p:sp>
        <p:nvSpPr>
          <p:cNvPr id="6" name="Стрелка: вправо 16"/>
          <p:cNvSpPr/>
          <p:nvPr/>
        </p:nvSpPr>
        <p:spPr>
          <a:xfrm rot="5400000" flipV="1">
            <a:off x="5343782" y="4346892"/>
            <a:ext cx="1083945" cy="2241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16"/>
          <p:cNvSpPr/>
          <p:nvPr/>
        </p:nvSpPr>
        <p:spPr>
          <a:xfrm rot="1440000" flipV="1">
            <a:off x="6593840" y="3895090"/>
            <a:ext cx="1551305" cy="2209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28"/>
          <p:cNvSpPr txBox="1"/>
          <p:nvPr/>
        </p:nvSpPr>
        <p:spPr>
          <a:xfrm>
            <a:off x="7245726" y="4055246"/>
            <a:ext cx="34321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семинары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научные конференции,</a:t>
            </a:r>
          </a:p>
          <a:p>
            <a:pPr algn="ctr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взаимообучение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(внутреннее и внешнее)</a:t>
            </a:r>
          </a:p>
        </p:txBody>
      </p:sp>
      <p:sp>
        <p:nvSpPr>
          <p:cNvPr id="11" name="TextBox 38"/>
          <p:cNvSpPr txBox="1"/>
          <p:nvPr/>
        </p:nvSpPr>
        <p:spPr>
          <a:xfrm>
            <a:off x="802005" y="2106930"/>
            <a:ext cx="83877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 их выбор (большинство считает, что ДО достаточно)</a:t>
            </a:r>
          </a:p>
          <a:p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(Родительские университеты)</a:t>
            </a:r>
          </a:p>
          <a:p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Педагоги: специальная подготовка</a:t>
            </a:r>
          </a:p>
          <a:p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290</Words>
  <Application>Microsoft Office PowerPoint</Application>
  <PresentationFormat>Широкоэкранный</PresentationFormat>
  <Paragraphs>57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Onest Regular</vt:lpstr>
      <vt:lpstr>Times New Roman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Царазонова Мадина</cp:lastModifiedBy>
  <cp:revision>20</cp:revision>
  <dcterms:created xsi:type="dcterms:W3CDTF">2025-03-19T07:31:00Z</dcterms:created>
  <dcterms:modified xsi:type="dcterms:W3CDTF">2025-11-24T14:55:30Z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F4740281A71148638D6D2D06CC03A27E_12</vt:lpwstr>
  </property>
  <property fmtid="{D5CDD505-2E9C-101B-9397-08002B2CF9AE}" pid="3" name="KSOProductBuildVer">
    <vt:lpwstr>1049-12.2.0.23155</vt:lpwstr>
  </property>
</Properties>
</file>